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EA7"/>
    <a:srgbClr val="FFFFFF"/>
    <a:srgbClr val="EA3F33"/>
    <a:srgbClr val="C9C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24"/>
    <p:restoredTop sz="94674"/>
  </p:normalViewPr>
  <p:slideViewPr>
    <p:cSldViewPr snapToGrid="0" snapToObjects="1">
      <p:cViewPr>
        <p:scale>
          <a:sx n="100" d="100"/>
          <a:sy n="100" d="100"/>
        </p:scale>
        <p:origin x="1160" y="-13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5CAA64F-51EB-2640-923E-8F025740CD97}" type="datetimeFigureOut">
              <a:rPr lang="fr-FR" smtClean="0"/>
              <a:t>12/11/2018</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FF58C-FDEC-C141-8C1E-AA52C181589C}" type="slidenum">
              <a:rPr lang="fr-FR" smtClean="0"/>
              <a:t>‹#›</a:t>
            </a:fld>
            <a:endParaRPr lang="fr-FR"/>
          </a:p>
        </p:txBody>
      </p:sp>
    </p:spTree>
    <p:extLst>
      <p:ext uri="{BB962C8B-B14F-4D97-AF65-F5344CB8AC3E}">
        <p14:creationId xmlns:p14="http://schemas.microsoft.com/office/powerpoint/2010/main" val="225424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71713" y="1143000"/>
            <a:ext cx="2314575"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3FF58C-FDEC-C141-8C1E-AA52C181589C}" type="slidenum">
              <a:rPr lang="fr-FR" smtClean="0"/>
              <a:t>1</a:t>
            </a:fld>
            <a:endParaRPr lang="fr-FR"/>
          </a:p>
        </p:txBody>
      </p:sp>
    </p:spTree>
    <p:extLst>
      <p:ext uri="{BB962C8B-B14F-4D97-AF65-F5344CB8AC3E}">
        <p14:creationId xmlns:p14="http://schemas.microsoft.com/office/powerpoint/2010/main" val="54014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Cliquez et modifiez le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5F76680E-569A-1C4F-8652-DF455B9E0C75}" type="datetimeFigureOut">
              <a:rPr lang="fr-FR" smtClean="0"/>
              <a:t>12/11/2018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76680E-569A-1C4F-8652-DF455B9E0C75}" type="datetimeFigureOut">
              <a:rPr lang="fr-FR" smtClean="0"/>
              <a:t>12/11/2018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76680E-569A-1C4F-8652-DF455B9E0C75}" type="datetimeFigureOut">
              <a:rPr lang="fr-FR" smtClean="0"/>
              <a:t>12/11/2018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76680E-569A-1C4F-8652-DF455B9E0C75}" type="datetimeFigureOut">
              <a:rPr lang="fr-FR" smtClean="0"/>
              <a:t>12/11/2018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Cliquez et modifiez le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F76680E-569A-1C4F-8652-DF455B9E0C75}" type="datetimeFigureOut">
              <a:rPr lang="fr-FR" smtClean="0"/>
              <a:t>12/11/2018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F76680E-569A-1C4F-8652-DF455B9E0C75}" type="datetimeFigureOut">
              <a:rPr lang="fr-FR" smtClean="0"/>
              <a:t>12/11/2018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Cliquez et modifiez le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76680E-569A-1C4F-8652-DF455B9E0C75}" type="datetimeFigureOut">
              <a:rPr lang="fr-FR" smtClean="0"/>
              <a:t>12/11/2018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5F76680E-569A-1C4F-8652-DF455B9E0C75}" type="datetimeFigureOut">
              <a:rPr lang="fr-FR" smtClean="0"/>
              <a:t>12/11/2018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6680E-569A-1C4F-8652-DF455B9E0C75}" type="datetimeFigureOut">
              <a:rPr lang="fr-FR" smtClean="0"/>
              <a:t>12/11/2018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Cliquez et modifiez le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76680E-569A-1C4F-8652-DF455B9E0C75}" type="datetimeFigureOut">
              <a:rPr lang="fr-FR" smtClean="0"/>
              <a:t>12/11/2018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Cliquez et modifiez le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76680E-569A-1C4F-8652-DF455B9E0C75}" type="datetimeFigureOut">
              <a:rPr lang="fr-FR" smtClean="0"/>
              <a:t>12/11/2018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1555AC-B725-B345-867C-BA29E7CAD517}"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F76680E-569A-1C4F-8652-DF455B9E0C75}" type="datetimeFigureOut">
              <a:rPr lang="fr-FR" smtClean="0"/>
              <a:t>12/11/2018</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C1555AC-B725-B345-867C-BA29E7CAD517}" type="slidenum">
              <a:rPr lang="fr-FR" smtClean="0"/>
              <a:t>‹#›</a:t>
            </a:fld>
            <a:endParaRPr lang="fr-FR"/>
          </a:p>
        </p:txBody>
      </p:sp>
    </p:spTree>
    <p:extLst>
      <p:ext uri="{BB962C8B-B14F-4D97-AF65-F5344CB8AC3E}">
        <p14:creationId xmlns:p14="http://schemas.microsoft.com/office/powerpoint/2010/main" val="873354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tiff"/><Relationship Id="rId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3000" r="-83000"/>
          </a:stretch>
        </a:blipFill>
        <a:effectLst/>
      </p:bgPr>
    </p:bg>
    <p:spTree>
      <p:nvGrpSpPr>
        <p:cNvPr id="1" name=""/>
        <p:cNvGrpSpPr/>
        <p:nvPr/>
      </p:nvGrpSpPr>
      <p:grpSpPr>
        <a:xfrm>
          <a:off x="0" y="0"/>
          <a:ext cx="0" cy="0"/>
          <a:chOff x="0" y="0"/>
          <a:chExt cx="0" cy="0"/>
        </a:xfrm>
      </p:grpSpPr>
      <p:grpSp>
        <p:nvGrpSpPr>
          <p:cNvPr id="10" name="Grouper 9"/>
          <p:cNvGrpSpPr/>
          <p:nvPr/>
        </p:nvGrpSpPr>
        <p:grpSpPr>
          <a:xfrm>
            <a:off x="-24246" y="162519"/>
            <a:ext cx="6564533" cy="1766559"/>
            <a:chOff x="1026717" y="127592"/>
            <a:chExt cx="4602827" cy="1558958"/>
          </a:xfrm>
        </p:grpSpPr>
        <p:sp>
          <p:nvSpPr>
            <p:cNvPr id="7" name="Rectangle à coins arrondis 6"/>
            <p:cNvSpPr/>
            <p:nvPr/>
          </p:nvSpPr>
          <p:spPr>
            <a:xfrm>
              <a:off x="1228455" y="127592"/>
              <a:ext cx="4401089" cy="1448050"/>
            </a:xfrm>
            <a:prstGeom prst="roundRect">
              <a:avLst/>
            </a:prstGeom>
            <a:solidFill>
              <a:schemeClr val="bg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accent1">
                    <a:lumMod val="75000"/>
                  </a:schemeClr>
                </a:solidFill>
              </a:endParaRPr>
            </a:p>
            <a:p>
              <a:pPr algn="ctr"/>
              <a:r>
                <a:rPr lang="fr-FR" sz="2800" dirty="0">
                  <a:solidFill>
                    <a:srgbClr val="152EA7"/>
                  </a:solidFill>
                </a:rPr>
                <a:t>AFCEA Paris</a:t>
              </a:r>
            </a:p>
            <a:p>
              <a:pPr algn="ctr" fontAlgn="base"/>
              <a:r>
                <a:rPr lang="fr-FR" sz="1400" b="1" dirty="0" smtClean="0">
                  <a:solidFill>
                    <a:srgbClr val="FF0000"/>
                  </a:solidFill>
                </a:rPr>
                <a:t>VISITE SUR SITE</a:t>
              </a:r>
              <a:endParaRPr lang="fr-FR" sz="1400" b="1" dirty="0">
                <a:solidFill>
                  <a:srgbClr val="FF0000"/>
                </a:solidFill>
              </a:endParaRPr>
            </a:p>
            <a:p>
              <a:pPr algn="ctr" fontAlgn="base"/>
              <a:r>
                <a:rPr lang="fr-FR" sz="1400" dirty="0">
                  <a:solidFill>
                    <a:srgbClr val="152EA7"/>
                  </a:solidFill>
                </a:rPr>
                <a:t>15 novembre </a:t>
              </a:r>
              <a:r>
                <a:rPr lang="fr-FR" sz="1400" dirty="0" smtClean="0">
                  <a:solidFill>
                    <a:srgbClr val="152EA7"/>
                  </a:solidFill>
                </a:rPr>
                <a:t>2018 (9h30-11h30)</a:t>
              </a:r>
              <a:endParaRPr lang="fr-FR" sz="2800" dirty="0">
                <a:solidFill>
                  <a:srgbClr val="152EA7"/>
                </a:solidFill>
              </a:endParaRPr>
            </a:p>
            <a:p>
              <a:pPr algn="ctr"/>
              <a:r>
                <a:rPr lang="fr-FR" sz="1400" dirty="0">
                  <a:solidFill>
                    <a:srgbClr val="152EA7"/>
                  </a:solidFill>
                </a:rPr>
                <a:t>Microsoft, amphithéâtre Rubis</a:t>
              </a:r>
            </a:p>
            <a:p>
              <a:pPr algn="ctr"/>
              <a:r>
                <a:rPr lang="fr-FR" sz="1100" dirty="0" smtClean="0">
                  <a:solidFill>
                    <a:srgbClr val="152EA7"/>
                  </a:solidFill>
                </a:rPr>
                <a:t>Accès </a:t>
              </a:r>
              <a:r>
                <a:rPr lang="fr-FR" sz="1100" dirty="0">
                  <a:solidFill>
                    <a:srgbClr val="152EA7"/>
                  </a:solidFill>
                </a:rPr>
                <a:t>: 41, quai du Président Roosevelt </a:t>
              </a:r>
            </a:p>
            <a:p>
              <a:pPr algn="ctr"/>
              <a:r>
                <a:rPr lang="fr-FR" sz="1100" dirty="0">
                  <a:solidFill>
                    <a:srgbClr val="152EA7"/>
                  </a:solidFill>
                </a:rPr>
                <a:t>92130 Issy les </a:t>
              </a:r>
              <a:r>
                <a:rPr lang="fr-FR" sz="1100" dirty="0" smtClean="0">
                  <a:solidFill>
                    <a:srgbClr val="152EA7"/>
                  </a:solidFill>
                </a:rPr>
                <a:t>Moulineaux</a:t>
              </a:r>
            </a:p>
            <a:p>
              <a:pPr algn="ctr"/>
              <a:endParaRPr lang="fr-FR" sz="2800" dirty="0">
                <a:solidFill>
                  <a:schemeClr val="accent1">
                    <a:lumMod val="75000"/>
                  </a:schemeClr>
                </a:solidFill>
              </a:endParaRPr>
            </a:p>
          </p:txBody>
        </p:sp>
        <p:pic>
          <p:nvPicPr>
            <p:cNvPr id="5" name="Image 4"/>
            <p:cNvPicPr>
              <a:picLocks noChangeAspect="1"/>
            </p:cNvPicPr>
            <p:nvPr/>
          </p:nvPicPr>
          <p:blipFill>
            <a:blip r:embed="rId4"/>
            <a:stretch>
              <a:fillRect/>
            </a:stretch>
          </p:blipFill>
          <p:spPr>
            <a:xfrm>
              <a:off x="1026717" y="306620"/>
              <a:ext cx="1393314" cy="1379930"/>
            </a:xfrm>
            <a:prstGeom prst="rect">
              <a:avLst/>
            </a:prstGeom>
          </p:spPr>
        </p:pic>
        <p:pic>
          <p:nvPicPr>
            <p:cNvPr id="9" name="Image 8"/>
            <p:cNvPicPr>
              <a:picLocks noChangeAspect="1"/>
            </p:cNvPicPr>
            <p:nvPr/>
          </p:nvPicPr>
          <p:blipFill>
            <a:blip r:embed="rId5"/>
            <a:stretch>
              <a:fillRect/>
            </a:stretch>
          </p:blipFill>
          <p:spPr>
            <a:xfrm>
              <a:off x="4703424" y="339061"/>
              <a:ext cx="850033" cy="1114109"/>
            </a:xfrm>
            <a:prstGeom prst="rect">
              <a:avLst/>
            </a:prstGeom>
          </p:spPr>
        </p:pic>
      </p:grpSp>
      <p:sp>
        <p:nvSpPr>
          <p:cNvPr id="11" name="Rectangle à coins arrondis 10"/>
          <p:cNvSpPr/>
          <p:nvPr/>
        </p:nvSpPr>
        <p:spPr>
          <a:xfrm>
            <a:off x="1194509" y="1923194"/>
            <a:ext cx="4631106" cy="1027872"/>
          </a:xfrm>
          <a:prstGeom prst="roundRect">
            <a:avLst/>
          </a:prstGeom>
          <a:solidFill>
            <a:schemeClr val="bg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1">
                  <a:lumMod val="75000"/>
                </a:schemeClr>
              </a:solidFill>
            </a:endParaRPr>
          </a:p>
          <a:p>
            <a:pPr algn="ctr"/>
            <a:r>
              <a:rPr lang="fr-FR" b="1" dirty="0">
                <a:solidFill>
                  <a:srgbClr val="152EA7"/>
                </a:solidFill>
              </a:rPr>
              <a:t>« Introduction à l’Informatique Quantique »</a:t>
            </a:r>
          </a:p>
          <a:p>
            <a:pPr algn="ctr" fontAlgn="base"/>
            <a:r>
              <a:rPr lang="fr-FR" b="1" dirty="0">
                <a:solidFill>
                  <a:srgbClr val="152EA7"/>
                </a:solidFill>
              </a:rPr>
              <a:t>Bernard Ourghanlian, </a:t>
            </a:r>
          </a:p>
          <a:p>
            <a:pPr algn="ctr" fontAlgn="base"/>
            <a:r>
              <a:rPr lang="fr-FR" sz="1400" b="1" u="sng" dirty="0">
                <a:solidFill>
                  <a:srgbClr val="152EA7"/>
                </a:solidFill>
              </a:rPr>
              <a:t>CTO &amp; CSO chez Microsoft France</a:t>
            </a:r>
            <a:endParaRPr lang="fr-FR" dirty="0">
              <a:solidFill>
                <a:schemeClr val="accent1">
                  <a:lumMod val="75000"/>
                </a:schemeClr>
              </a:solidFill>
            </a:endParaRPr>
          </a:p>
          <a:p>
            <a:endParaRPr lang="fr-FR" dirty="0">
              <a:solidFill>
                <a:schemeClr val="accent1">
                  <a:lumMod val="75000"/>
                </a:schemeClr>
              </a:solidFill>
            </a:endParaRPr>
          </a:p>
        </p:txBody>
      </p:sp>
      <p:sp>
        <p:nvSpPr>
          <p:cNvPr id="12" name="Rectangle à coins arrondis 11"/>
          <p:cNvSpPr/>
          <p:nvPr/>
        </p:nvSpPr>
        <p:spPr>
          <a:xfrm>
            <a:off x="152400" y="3048000"/>
            <a:ext cx="6527800" cy="5960405"/>
          </a:xfrm>
          <a:prstGeom prst="roundRect">
            <a:avLst/>
          </a:prstGeom>
          <a:solidFill>
            <a:schemeClr val="bg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endParaRPr lang="fr-FR" sz="1000" dirty="0">
              <a:solidFill>
                <a:schemeClr val="tx1"/>
              </a:solidFill>
            </a:endParaRPr>
          </a:p>
          <a:p>
            <a:pPr>
              <a:tabLst>
                <a:tab pos="5381625" algn="l"/>
                <a:tab pos="5559425" algn="l"/>
              </a:tabLst>
            </a:pPr>
            <a:r>
              <a:rPr lang="fr-FR" sz="1000" b="1" dirty="0">
                <a:solidFill>
                  <a:schemeClr val="tx1"/>
                </a:solidFill>
              </a:rPr>
              <a:t>L’informatique quantique promet une révolution dans la manière de résoudre certains des problèmes les plus complexes qui se posent à notre humanité. Réaliser </a:t>
            </a:r>
            <a:r>
              <a:rPr lang="fr-FR" sz="1000" b="1" dirty="0" smtClean="0">
                <a:solidFill>
                  <a:schemeClr val="tx1"/>
                </a:solidFill>
              </a:rPr>
              <a:t>pleinement cette </a:t>
            </a:r>
            <a:r>
              <a:rPr lang="fr-FR" sz="1000" b="1" dirty="0">
                <a:solidFill>
                  <a:schemeClr val="tx1"/>
                </a:solidFill>
              </a:rPr>
              <a:t>promesse nécessite la mise en œuvre d’une solution quantique évolutive que tout le monde puisse commencer à explorer. </a:t>
            </a:r>
          </a:p>
          <a:p>
            <a:endParaRPr lang="fr-FR" sz="500" dirty="0">
              <a:solidFill>
                <a:schemeClr val="tx1"/>
              </a:solidFill>
            </a:endParaRPr>
          </a:p>
          <a:p>
            <a:r>
              <a:rPr lang="fr-FR" sz="1000" dirty="0">
                <a:solidFill>
                  <a:schemeClr val="tx1"/>
                </a:solidFill>
              </a:rPr>
              <a:t>Pour atteindre cet objectif, Microsoft a entamé un long voyage en </a:t>
            </a:r>
            <a:r>
              <a:rPr lang="fr-FR" sz="1000" dirty="0" smtClean="0">
                <a:solidFill>
                  <a:schemeClr val="tx1"/>
                </a:solidFill>
              </a:rPr>
              <a:t>1997 : </a:t>
            </a:r>
            <a:r>
              <a:rPr lang="fr-FR" sz="1000" dirty="0">
                <a:solidFill>
                  <a:schemeClr val="tx1"/>
                </a:solidFill>
              </a:rPr>
              <a:t>depuis des avancées majeures en physique et en nanomatériaux jusqu’à une intégration transparente avec le Cloud Azure couplées à l’utilisation d’outils de développement familiers, Microsoft a commencé à ouvrir la voie à une informatique quantique évolutive et accessible.</a:t>
            </a:r>
            <a:br>
              <a:rPr lang="fr-FR" sz="1000" dirty="0">
                <a:solidFill>
                  <a:schemeClr val="tx1"/>
                </a:solidFill>
              </a:rPr>
            </a:br>
            <a:r>
              <a:rPr lang="fr-FR" sz="1000" dirty="0">
                <a:solidFill>
                  <a:schemeClr val="tx1"/>
                </a:solidFill>
              </a:rPr>
              <a:t>En physique, des avancées théoriques ont conduit à des percées en physique expérimentale et à la mise au jour d'une voie de rupture permettant de mettre en œuvre une informatique quantique évolutive. Notre approche originale est fondée sur ce que l’on appelle « l'informatique quantique topologique » via les fermions de </a:t>
            </a:r>
            <a:r>
              <a:rPr lang="fr-FR" sz="1000" dirty="0" err="1">
                <a:solidFill>
                  <a:schemeClr val="tx1"/>
                </a:solidFill>
              </a:rPr>
              <a:t>Majorana</a:t>
            </a:r>
            <a:r>
              <a:rPr lang="fr-FR" sz="1000" dirty="0">
                <a:solidFill>
                  <a:schemeClr val="tx1"/>
                </a:solidFill>
              </a:rPr>
              <a:t>, qui devraient permettre d'obtenir des bits quantiques rapides et stables, également appelés qubits.</a:t>
            </a:r>
          </a:p>
          <a:p>
            <a:endParaRPr lang="fr-FR" sz="500" dirty="0">
              <a:solidFill>
                <a:schemeClr val="tx1"/>
              </a:solidFill>
            </a:endParaRPr>
          </a:p>
          <a:p>
            <a:r>
              <a:rPr lang="fr-FR" sz="1000" dirty="0">
                <a:solidFill>
                  <a:schemeClr val="tx1"/>
                </a:solidFill>
              </a:rPr>
              <a:t>Pour atteindre notre objectif, nous avons également commencé par créer les matières premières nécessaires à la fabrication de dispositifs quantiques topologiques. Nous avons ainsi développé des nano-fils spécialisés pouvant être utilisés pour fabriquer des qubits. Nous avons également créé des couches conductrices très minces de dimension atomique, dotées de propriétés topologiques exotiques à l'aide de techniques de fabrication de circuits intégrés afin de réaliser un ordinateur quantique entièrement évolutif. L’infrastructure que nous avons construite permet un montage, un câblage et un refroidissement efficaces de ces dispositifs, ce qui permet un prototypage, une caractérisation et une exploration rapides. Ces ordinateurs fonctionnent à des températures presque 200 fois plus froides que l’espace profond.</a:t>
            </a:r>
            <a:br>
              <a:rPr lang="fr-FR" sz="1000" dirty="0">
                <a:solidFill>
                  <a:schemeClr val="tx1"/>
                </a:solidFill>
              </a:rPr>
            </a:br>
            <a:r>
              <a:rPr lang="fr-FR" sz="1000" dirty="0">
                <a:solidFill>
                  <a:schemeClr val="tx1"/>
                </a:solidFill>
              </a:rPr>
              <a:t>Nous avons également conçu des circuits intégrés classiques fonctionnant à des températures cryogéniques où les puces standard ne fonctionneraient pas. Nous avons même modifié le câblage pour gérer les signaux en régime supraconducteur. Toute l'infrastructure est intégrée pour permettre l'évolutivité, y compris le système de refroidissement.</a:t>
            </a:r>
            <a:br>
              <a:rPr lang="fr-FR" sz="1000" dirty="0">
                <a:solidFill>
                  <a:schemeClr val="tx1"/>
                </a:solidFill>
              </a:rPr>
            </a:br>
            <a:r>
              <a:rPr lang="fr-FR" sz="500" dirty="0">
                <a:solidFill>
                  <a:schemeClr val="tx1"/>
                </a:solidFill>
              </a:rPr>
              <a:t>  </a:t>
            </a:r>
            <a:endParaRPr lang="fr-FR" sz="1000" dirty="0">
              <a:solidFill>
                <a:schemeClr val="tx1"/>
              </a:solidFill>
            </a:endParaRPr>
          </a:p>
          <a:p>
            <a:r>
              <a:rPr lang="fr-FR" sz="1000" dirty="0">
                <a:solidFill>
                  <a:schemeClr val="tx1"/>
                </a:solidFill>
              </a:rPr>
              <a:t>Enfin, pour aider les développeurs à créer des applications et des algorithmes quantiques, nous avons conçu un « Kit de développement Quantique », un ensemble d’outils d’entreprise pour écrire, déboguer et optimiser le code quantique. Microsoft s’efforce en effet de fournir une expérience logicielle intégrée comme si vous travailliez sur le hardware lui-même, et ce kit comprend tout ce dont vous avez besoin pour démarrer. Microsoft a également créé des services quantiques dans Azure, ce qui vous permet de passer de la simulation à l'optimisation, en passant par le déploiement futur sur du matériel quantique.</a:t>
            </a:r>
          </a:p>
          <a:p>
            <a:r>
              <a:rPr lang="fr-FR" sz="1000" dirty="0">
                <a:solidFill>
                  <a:schemeClr val="tx1"/>
                </a:solidFill>
              </a:rPr>
              <a:t>  </a:t>
            </a:r>
          </a:p>
          <a:p>
            <a:r>
              <a:rPr lang="fr-FR" sz="1000" b="1" dirty="0">
                <a:solidFill>
                  <a:schemeClr val="tx1"/>
                </a:solidFill>
              </a:rPr>
              <a:t>Cette présentation se veut une introduction à l’informatique quantique ainsi qu’une description </a:t>
            </a:r>
            <a:r>
              <a:rPr lang="fr-FR" sz="1000" b="1" dirty="0" smtClean="0">
                <a:solidFill>
                  <a:schemeClr val="tx1"/>
                </a:solidFill>
              </a:rPr>
              <a:t>d’une </a:t>
            </a:r>
            <a:r>
              <a:rPr lang="fr-FR" sz="1000" b="1" dirty="0">
                <a:solidFill>
                  <a:schemeClr val="tx1"/>
                </a:solidFill>
              </a:rPr>
              <a:t>approche originale software et hardware poursuivie par Microsoft pour mettre en œuvre un ordinateur quantique capable de passer à l’échelle. </a:t>
            </a:r>
            <a:r>
              <a:rPr lang="fr-FR" sz="1000" b="1" dirty="0" smtClean="0">
                <a:solidFill>
                  <a:schemeClr val="tx1"/>
                </a:solidFill>
              </a:rPr>
              <a:t>Une </a:t>
            </a:r>
            <a:r>
              <a:rPr lang="fr-FR" sz="1000" b="1" dirty="0">
                <a:solidFill>
                  <a:schemeClr val="tx1"/>
                </a:solidFill>
              </a:rPr>
              <a:t>démonstration simple de développement de logiciel et d’utilisation du simulateur quantique conclura cette présentation.</a:t>
            </a:r>
          </a:p>
          <a:p>
            <a:endParaRPr lang="fr-FR" sz="1000" dirty="0">
              <a:solidFill>
                <a:schemeClr val="tx1"/>
              </a:solidFill>
            </a:endParaRPr>
          </a:p>
        </p:txBody>
      </p:sp>
    </p:spTree>
    <p:extLst>
      <p:ext uri="{BB962C8B-B14F-4D97-AF65-F5344CB8AC3E}">
        <p14:creationId xmlns:p14="http://schemas.microsoft.com/office/powerpoint/2010/main" val="171076064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1837</TotalTime>
  <Words>128</Words>
  <Application>Microsoft Macintosh PowerPoint</Application>
  <PresentationFormat>Présentation à l'écran (4:3)</PresentationFormat>
  <Paragraphs>21</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83</cp:revision>
  <cp:lastPrinted>2017-12-21T12:28:34Z</cp:lastPrinted>
  <dcterms:created xsi:type="dcterms:W3CDTF">2017-10-24T08:17:02Z</dcterms:created>
  <dcterms:modified xsi:type="dcterms:W3CDTF">2018-11-12T23:01:28Z</dcterms:modified>
</cp:coreProperties>
</file>